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447"/>
    <a:srgbClr val="1C4144"/>
    <a:srgbClr val="132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74" autoAdjust="0"/>
    <p:restoredTop sz="94660"/>
  </p:normalViewPr>
  <p:slideViewPr>
    <p:cSldViewPr>
      <p:cViewPr varScale="1">
        <p:scale>
          <a:sx n="128" d="100"/>
          <a:sy n="128" d="100"/>
        </p:scale>
        <p:origin x="14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423726E-453D-7408-ACC9-1356D71157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CA08F0E-5DCE-EF48-733B-23502E07D86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C62D8C69-0BB5-9881-6D2D-EC8EF6F11B6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7662522D-EC5E-8B64-C9AB-03849631952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737954B3-5850-D8F3-6FDE-39AC573CEB0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5390A928-6A54-749B-B8A9-DACE034182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79E36EA-5067-4739-8C01-08102642C7F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AA4B24-2AA4-1022-AF7D-2A7C1A4D7A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B1093-1AF8-4AD6-A749-09417364B776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6CAF11F8-02B1-C837-C903-6FD3E4208F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8A161F32-C05D-E7B4-5AFF-2D33550F50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7C123A5-AD7C-B765-9D90-C179F51E5D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33B51-6916-4CF6-B12A-0FD2A0439DEA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DE9ED9EC-0886-FFA4-713D-FFF5D59FE9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914ECFA-6658-08BD-A2F3-E6A84A7C6D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EE02C70-A5DE-3E23-7BE8-8ECBA4D15C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BB4FA-2D5B-435D-A97A-580407EACFCE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735E307E-B70C-C9E5-25AA-0D4F96BAD4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548419CB-BE61-6C4D-3328-8062DC4B89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8570622-0C5A-56EA-E13D-8EB3BAA4AD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5463B-8282-4E85-A4B4-B5A6D870A133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039D9955-4A89-762E-63B2-842872B23D8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344217D2-331B-D276-0569-6AF40E97D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163CA7-868E-A166-9F2A-449798882B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44515A-2EFD-4C9D-AD75-6B20ED54EFA2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6694C264-4C73-F9A0-74B8-848BCBF408C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FA7BF25B-70FC-5492-FE36-CE4667989F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4B2450-33FA-B34A-6AA4-26400B3482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AE29AE-8627-4A84-8A1A-B9758C44C535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3F56EDE5-4358-12DF-BBF1-0BC3311D6C7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B4F6D83-1E6E-32AC-106D-A9AB57E977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C72221C-2FB5-063D-0A79-58ED80CB01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E23EC-5F70-465D-A4AB-58C58A585FDC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94EE945E-8058-1A80-B435-D4F45A6D41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61A39673-FC9F-CCB3-D046-4A4018F0F2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60100C2-1C14-3510-2DCF-09FECA419F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F4DCC-A5EA-486A-B298-BFC5547457A8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F60E70B5-03A5-81F9-BA9B-F0D67D6C04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1C8BE31E-648B-8923-E98D-5270D6118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B4A3BB-B8C0-B466-8856-95BF825E51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894895-3639-436E-92B2-51D4F08D56A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68EFCBFC-7D54-EB71-1523-975CC98A99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E82782E-9388-BCD4-398F-99DAD2262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90FD8C-F58C-B700-E3BC-A1BEDB2B7B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6EC8A-3B5E-49B6-A535-7F472C7EE6BE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41C538BF-289C-C392-829A-99D77932705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76F3AF9-2C48-547D-B2A7-716754338E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06F9CB2-26C3-A990-1C94-060D3B4E60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594C3-AA39-41EF-93C2-7BD51CBC11E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0BD5391E-3935-4298-D1F5-CA9ED63FE20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A2E0A12-15AC-E787-5AEC-7F7A8B4CCB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0892E8-882D-C86E-2041-959A85DB32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CF52BC-9FC2-4BD6-B456-1A0ACC0B5D2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44181334-815D-9648-AB6B-D7B218AC34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2088E1A-DF20-61FE-006D-E4E8CD9065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6186C0-E447-1312-1FF0-667C3A553A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9A15A-058B-434C-918A-5BF112F2319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68CC1F82-63F0-B3FA-0D0F-0F225A6119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6377E40-A118-0225-4096-1717EA7760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723356A-5478-E369-15CB-34E5B45B0C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362ECB-2944-4A01-8B35-EF9A29193757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66285C7B-832F-5165-0B56-8D3FA5D38E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BD08327-05FC-9D3D-8E8C-3E152F0192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B2E496D-70C4-AA32-BE06-5F8474EFDA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E1C765-54E1-4CE5-95B8-FBC1C1695B5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39124BED-EFBC-C85F-CFD7-6612859EA4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BEDDD71A-2619-ED42-418C-A5FE1FB404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BC5E27-A0F0-CBAD-0031-368FF92848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A545F6-152B-46A7-8D02-A35D84634D72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D5383D68-8DBB-7A67-7EA9-0BD5AE2761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661E078-7749-97BA-2657-E2362DAFFA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F6AD098-1477-F730-0562-ADB648FB78A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67000" y="3505200"/>
            <a:ext cx="6477000" cy="914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71B8019-29AC-943B-55BB-E3321F35831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667000" y="4533900"/>
            <a:ext cx="6477000" cy="685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CBF533E-41AE-4171-B865-1F79410EDD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8F92431-BA3E-E459-D477-5B706E2C5E3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5A37CB6E-78AF-A526-9B08-C06E22C352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4BE0568-7184-4B5E-9CAD-E4591FDCA6B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E1CDE-F658-6039-7B26-54EF659C2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BB939-3827-42AA-1B52-D9F5FB716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BCD85-2F99-5117-CEB0-6013F2CCE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12E32-D81C-975B-E71D-DEAE1575F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B8786-A9B4-7C3D-7074-53BB731F8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D7F27-74A7-4C76-B7AC-80C562C8DE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670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E34C28-F883-BE6C-84D3-BD2FEBEA8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19431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21D2B2-1062-B805-CE26-7D7C9FF7B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4638"/>
            <a:ext cx="56769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8F68E-4425-8895-E337-59DEFE30B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3DAC8-3EF0-BCA2-C307-02F0959CA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F3339-75A1-3369-6AE4-FF47A92A0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644C4-4D61-4AE9-8730-3429983290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950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597D1-A7E8-45E5-BF4E-86CFD688B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67F88-8E65-831E-B7B6-51D813543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77FD5-A7EE-366B-7940-B839CB4D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DDBD8-A09E-67A0-4D54-340CB44A1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9E374-3EE9-36ED-341F-038446D4E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DD0B5-5889-4831-9E88-F676A15D6B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223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5E4BD-332A-7821-5CD4-02BB8AFD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F9144-7A95-994A-FBE2-75B8DFBFD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889F8-B346-2E39-BEDB-E66154426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46F65-8D8F-A7BE-3C66-94D356409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87951-36DF-816E-1198-7CD998D70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89F58-ACFA-4919-8971-FC70B42E1F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048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A3427-C2BE-DADB-6AA6-B59923DB0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DCD8E-8458-7B14-BED7-F9BCC6220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200" y="1524000"/>
            <a:ext cx="3276600" cy="4602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7A62F-DA2F-E095-EAED-1029A5DFB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524000"/>
            <a:ext cx="3276600" cy="4602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B019E-A588-014D-A573-23C6AB196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13B7A-FFFF-806E-FCDB-7283E6F5B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7AB099-486C-9D23-DEB8-97DEF4D02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30CBF-1913-4635-9FE6-8D288D74F4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16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9C67-B659-6969-C1AC-D36FBC478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FB1EE-0255-9FC2-2415-E801B9334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62DFA-B644-E00C-5471-41A87730B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7E6FC4-DD17-1678-2319-8EBA51549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4B2950-50A4-3160-9731-7654749B69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BCF050-517A-2A3C-97F2-D39AF86A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EA452D-5BEB-A3E9-E6BD-6A0EF4A2A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1BE8E0-2137-158B-8B78-4250ECE72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4E67E-9389-443A-BD0C-0E0EF54379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416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2E25C-AE65-1A97-18AD-222F16ABA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C3792D-2AAC-C10B-4C21-54B75BB2D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32A2AA-E110-C7BA-EF90-7BB4BFA7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4D64F7-853D-A332-302B-2E7D4DF02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7D138-7F6E-4095-A0A7-38F76481DB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64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60D83D-5B54-1043-40B9-5F61A8AB8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0EE04-52C7-106D-6418-FDF2E0CD2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E86C4-2A05-3DF1-B50B-01F98267A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CED20-AA84-4856-BA14-F00272290C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582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75CC8-8FA6-B24A-7217-92FCEA846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8DC9D-2DBF-F064-2B9A-A339BCE21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DD0AA-7C2E-A3FB-0E0C-FD6EC1498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D85A68-6F92-D256-5AE3-1D206D655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C44CA-FAEB-2411-EE6E-0ECE60B1D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F7ACE-57F4-4F0B-16AC-FDFDB218A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B1D6B-C280-4A61-AA0D-68AD987642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293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73361-A67C-8745-6888-6140D4EAD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B9BD7-2FBC-255B-19B4-CEFE03A4D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8C9A5-9077-70F2-E842-64A37BBB9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4C84C-1377-7407-CADB-8443AAEF9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5FB69E-9A6C-E6CB-422C-164FE7F91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506A4-62D5-569D-9AA8-A76B61A64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92EDE-CCE1-487C-A526-42E03A1C2B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42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1B830A4-DF90-1A62-834B-9BBABE0617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C2FF43A-FEA2-DDE2-7FCB-890C5A76B9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524000"/>
            <a:ext cx="6705600" cy="460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F7CD7039-412C-555F-63DF-E57C980652E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79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F9DDDFE-1DF2-3FA6-F2EC-96F9E9BD70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79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45FC4E5-A0C1-5A9E-310C-1921A2E3B4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79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2B22F62C-2548-45C0-8A3A-B4464755586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A391B0C-5424-42C1-CDA4-7AEB7DCC40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90800" y="3789363"/>
            <a:ext cx="6553200" cy="914400"/>
          </a:xfrm>
        </p:spPr>
        <p:txBody>
          <a:bodyPr/>
          <a:lstStyle/>
          <a:p>
            <a:r>
              <a:rPr lang="en-GB" altLang="en-US" sz="3600" b="1">
                <a:solidFill>
                  <a:schemeClr val="accent1"/>
                </a:solidFill>
              </a:rPr>
              <a:t>CARTESIAN COMPONENTS OF VECTORS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215099B-DBEE-C0EC-7CA3-13801D5A89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>
                <a:solidFill>
                  <a:srgbClr val="132D2F"/>
                </a:solidFill>
              </a:rPr>
              <a:t>Key Point</a:t>
            </a:r>
            <a:br>
              <a:rPr lang="en-GB" altLang="en-US" sz="4000" b="1">
                <a:solidFill>
                  <a:srgbClr val="132D2F"/>
                </a:solidFill>
              </a:rPr>
            </a:br>
            <a:endParaRPr lang="en-GB" altLang="en-US" sz="4000" b="1">
              <a:solidFill>
                <a:srgbClr val="132D2F"/>
              </a:solidFill>
            </a:endParaRP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7A55C5A6-1B39-4DE6-9F9B-D6AB09DCC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989138"/>
            <a:ext cx="741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olidFill>
                  <a:srgbClr val="132D2F"/>
                </a:solidFill>
              </a:rPr>
              <a:t>The position vector of </a:t>
            </a:r>
            <a:r>
              <a:rPr lang="en-GB" altLang="en-US" sz="2400" i="1">
                <a:solidFill>
                  <a:srgbClr val="132D2F"/>
                </a:solidFill>
              </a:rPr>
              <a:t>P </a:t>
            </a:r>
            <a:r>
              <a:rPr lang="en-GB" altLang="en-US" sz="2400">
                <a:solidFill>
                  <a:srgbClr val="132D2F"/>
                </a:solidFill>
              </a:rPr>
              <a:t>with coordinates (</a:t>
            </a:r>
            <a:r>
              <a:rPr lang="en-GB" altLang="en-US" sz="2400" i="1">
                <a:solidFill>
                  <a:srgbClr val="132D2F"/>
                </a:solidFill>
              </a:rPr>
              <a:t>a, b</a:t>
            </a:r>
            <a:r>
              <a:rPr lang="en-GB" altLang="en-US" sz="2400">
                <a:solidFill>
                  <a:srgbClr val="132D2F"/>
                </a:solidFill>
              </a:rPr>
              <a:t>) is:</a:t>
            </a:r>
          </a:p>
          <a:p>
            <a:r>
              <a:rPr lang="en-GB" altLang="en-US" sz="2400" i="1" u="sng">
                <a:solidFill>
                  <a:srgbClr val="132D2F"/>
                </a:solidFill>
              </a:rPr>
              <a:t>r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= </a:t>
            </a:r>
            <a:r>
              <a:rPr lang="en-GB" altLang="en-US" sz="2400" i="1">
                <a:solidFill>
                  <a:srgbClr val="132D2F"/>
                </a:solidFill>
              </a:rPr>
              <a:t>OP </a:t>
            </a:r>
            <a:r>
              <a:rPr lang="en-GB" altLang="en-US" sz="2400">
                <a:solidFill>
                  <a:srgbClr val="132D2F"/>
                </a:solidFill>
              </a:rPr>
              <a:t>= </a:t>
            </a:r>
            <a:r>
              <a:rPr lang="en-GB" altLang="en-US" sz="2400" i="1">
                <a:solidFill>
                  <a:srgbClr val="132D2F"/>
                </a:solidFill>
              </a:rPr>
              <a:t>a</a:t>
            </a:r>
            <a:r>
              <a:rPr lang="en-GB" altLang="en-US" sz="2400" i="1" u="sng">
                <a:solidFill>
                  <a:srgbClr val="132D2F"/>
                </a:solidFill>
              </a:rPr>
              <a:t>i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+ </a:t>
            </a:r>
            <a:r>
              <a:rPr lang="en-GB" altLang="en-US" sz="2400" i="1">
                <a:solidFill>
                  <a:srgbClr val="132D2F"/>
                </a:solidFill>
              </a:rPr>
              <a:t>b</a:t>
            </a:r>
            <a:r>
              <a:rPr lang="en-GB" altLang="en-US" sz="2400" i="1" u="sng">
                <a:solidFill>
                  <a:srgbClr val="132D2F"/>
                </a:solidFill>
              </a:rPr>
              <a:t>j</a:t>
            </a:r>
          </a:p>
        </p:txBody>
      </p:sp>
      <p:sp>
        <p:nvSpPr>
          <p:cNvPr id="34821" name="Line 5">
            <a:extLst>
              <a:ext uri="{FF2B5EF4-FFF2-40B4-BE49-F238E27FC236}">
                <a16:creationId xmlns:a16="http://schemas.microsoft.com/office/drawing/2014/main" id="{E5CCFDAD-99E1-A1D5-6055-97A84C0A9A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2420938"/>
            <a:ext cx="360362" cy="0"/>
          </a:xfrm>
          <a:prstGeom prst="line">
            <a:avLst/>
          </a:prstGeom>
          <a:noFill/>
          <a:ln w="15875">
            <a:solidFill>
              <a:srgbClr val="132D2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4822" name="Picture 6">
            <a:extLst>
              <a:ext uri="{FF2B5EF4-FFF2-40B4-BE49-F238E27FC236}">
                <a16:creationId xmlns:a16="http://schemas.microsoft.com/office/drawing/2014/main" id="{AF409630-8CE5-0290-A018-2DB0C3200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284538"/>
            <a:ext cx="3671887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>
            <a:extLst>
              <a:ext uri="{FF2B5EF4-FFF2-40B4-BE49-F238E27FC236}">
                <a16:creationId xmlns:a16="http://schemas.microsoft.com/office/drawing/2014/main" id="{278896F2-EEDB-9FF6-5F49-207A3408A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341438"/>
            <a:ext cx="76327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olidFill>
                  <a:srgbClr val="132D2F"/>
                </a:solidFill>
              </a:rPr>
              <a:t>State the position vectors of the points with coordinates:</a:t>
            </a:r>
          </a:p>
          <a:p>
            <a:r>
              <a:rPr lang="en-GB" altLang="en-US" sz="2400">
                <a:solidFill>
                  <a:srgbClr val="132D2F"/>
                </a:solidFill>
              </a:rPr>
              <a:t>a) 	</a:t>
            </a:r>
            <a:r>
              <a:rPr lang="en-GB" altLang="en-US" sz="2400" i="1">
                <a:solidFill>
                  <a:srgbClr val="132D2F"/>
                </a:solidFill>
              </a:rPr>
              <a:t>P</a:t>
            </a:r>
            <a:r>
              <a:rPr lang="en-GB" altLang="en-US" sz="2400">
                <a:solidFill>
                  <a:srgbClr val="132D2F"/>
                </a:solidFill>
              </a:rPr>
              <a:t>(2</a:t>
            </a:r>
            <a:r>
              <a:rPr lang="en-GB" altLang="en-US" sz="2400" i="1">
                <a:solidFill>
                  <a:srgbClr val="132D2F"/>
                </a:solidFill>
              </a:rPr>
              <a:t>, </a:t>
            </a:r>
            <a:r>
              <a:rPr lang="en-GB" altLang="en-US" sz="2400">
                <a:solidFill>
                  <a:srgbClr val="132D2F"/>
                </a:solidFill>
              </a:rPr>
              <a:t>4)</a:t>
            </a:r>
          </a:p>
          <a:p>
            <a:r>
              <a:rPr lang="en-GB" altLang="en-US" sz="2400">
                <a:solidFill>
                  <a:srgbClr val="132D2F"/>
                </a:solidFill>
              </a:rPr>
              <a:t>b) 	</a:t>
            </a:r>
            <a:r>
              <a:rPr lang="en-GB" altLang="en-US" sz="2400" i="1">
                <a:solidFill>
                  <a:srgbClr val="132D2F"/>
                </a:solidFill>
              </a:rPr>
              <a:t>Q</a:t>
            </a:r>
            <a:r>
              <a:rPr lang="en-GB" altLang="en-US" sz="2400">
                <a:solidFill>
                  <a:srgbClr val="132D2F"/>
                </a:solidFill>
              </a:rPr>
              <a:t>(</a:t>
            </a:r>
            <a:r>
              <a:rPr lang="en-GB" altLang="en-US" sz="2400" i="1">
                <a:solidFill>
                  <a:srgbClr val="132D2F"/>
                </a:solidFill>
              </a:rPr>
              <a:t>−</a:t>
            </a:r>
            <a:r>
              <a:rPr lang="en-GB" altLang="en-US" sz="2400">
                <a:solidFill>
                  <a:srgbClr val="132D2F"/>
                </a:solidFill>
              </a:rPr>
              <a:t>1</a:t>
            </a:r>
            <a:r>
              <a:rPr lang="en-GB" altLang="en-US" sz="2400" i="1">
                <a:solidFill>
                  <a:srgbClr val="132D2F"/>
                </a:solidFill>
              </a:rPr>
              <a:t>, </a:t>
            </a:r>
            <a:r>
              <a:rPr lang="en-GB" altLang="en-US" sz="2400">
                <a:solidFill>
                  <a:srgbClr val="132D2F"/>
                </a:solidFill>
              </a:rPr>
              <a:t>5)</a:t>
            </a:r>
          </a:p>
          <a:p>
            <a:r>
              <a:rPr lang="en-GB" altLang="en-US" sz="2400">
                <a:solidFill>
                  <a:srgbClr val="132D2F"/>
                </a:solidFill>
              </a:rPr>
              <a:t>c) 	</a:t>
            </a:r>
            <a:r>
              <a:rPr lang="en-GB" altLang="en-US" sz="2400" i="1">
                <a:solidFill>
                  <a:srgbClr val="132D2F"/>
                </a:solidFill>
              </a:rPr>
              <a:t>R</a:t>
            </a:r>
            <a:r>
              <a:rPr lang="en-GB" altLang="en-US" sz="2400">
                <a:solidFill>
                  <a:srgbClr val="132D2F"/>
                </a:solidFill>
              </a:rPr>
              <a:t>(</a:t>
            </a:r>
            <a:r>
              <a:rPr lang="en-GB" altLang="en-US" sz="2400" i="1">
                <a:solidFill>
                  <a:srgbClr val="132D2F"/>
                </a:solidFill>
              </a:rPr>
              <a:t>−</a:t>
            </a:r>
            <a:r>
              <a:rPr lang="en-GB" altLang="en-US" sz="2400">
                <a:solidFill>
                  <a:srgbClr val="132D2F"/>
                </a:solidFill>
              </a:rPr>
              <a:t>1</a:t>
            </a:r>
            <a:r>
              <a:rPr lang="en-GB" altLang="en-US" sz="2400" i="1">
                <a:solidFill>
                  <a:srgbClr val="132D2F"/>
                </a:solidFill>
              </a:rPr>
              <a:t>,−</a:t>
            </a:r>
            <a:r>
              <a:rPr lang="en-GB" altLang="en-US" sz="2400">
                <a:solidFill>
                  <a:srgbClr val="132D2F"/>
                </a:solidFill>
              </a:rPr>
              <a:t>7)</a:t>
            </a:r>
          </a:p>
          <a:p>
            <a:r>
              <a:rPr lang="en-GB" altLang="en-US" sz="2400">
                <a:solidFill>
                  <a:srgbClr val="132D2F"/>
                </a:solidFill>
              </a:rPr>
              <a:t>d) 	</a:t>
            </a:r>
            <a:r>
              <a:rPr lang="en-GB" altLang="en-US" sz="2400" i="1">
                <a:solidFill>
                  <a:srgbClr val="132D2F"/>
                </a:solidFill>
              </a:rPr>
              <a:t>S</a:t>
            </a:r>
            <a:r>
              <a:rPr lang="en-GB" altLang="en-US" sz="2400">
                <a:solidFill>
                  <a:srgbClr val="132D2F"/>
                </a:solidFill>
              </a:rPr>
              <a:t>(8</a:t>
            </a:r>
            <a:r>
              <a:rPr lang="en-GB" altLang="en-US" sz="2400" i="1">
                <a:solidFill>
                  <a:srgbClr val="132D2F"/>
                </a:solidFill>
              </a:rPr>
              <a:t>,−</a:t>
            </a:r>
            <a:r>
              <a:rPr lang="en-GB" altLang="en-US" sz="2400">
                <a:solidFill>
                  <a:srgbClr val="132D2F"/>
                </a:solidFill>
              </a:rPr>
              <a:t>4)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8F30E9DD-82B0-C1E8-0A15-634DE2977D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altLang="en-US" b="1">
                <a:solidFill>
                  <a:srgbClr val="132D2F"/>
                </a:solidFill>
              </a:rPr>
              <a:t>Example</a:t>
            </a:r>
          </a:p>
        </p:txBody>
      </p:sp>
      <p:sp>
        <p:nvSpPr>
          <p:cNvPr id="35846" name="Line 6">
            <a:extLst>
              <a:ext uri="{FF2B5EF4-FFF2-40B4-BE49-F238E27FC236}">
                <a16:creationId xmlns:a16="http://schemas.microsoft.com/office/drawing/2014/main" id="{9B3FC4EE-4FD1-4E47-527D-ECBB6CAF64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0425" y="2133600"/>
            <a:ext cx="0" cy="4248150"/>
          </a:xfrm>
          <a:prstGeom prst="line">
            <a:avLst/>
          </a:prstGeom>
          <a:noFill/>
          <a:ln w="25400">
            <a:solidFill>
              <a:srgbClr val="132D2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7" name="Line 7">
            <a:extLst>
              <a:ext uri="{FF2B5EF4-FFF2-40B4-BE49-F238E27FC236}">
                <a16:creationId xmlns:a16="http://schemas.microsoft.com/office/drawing/2014/main" id="{7FB9417E-C51F-702F-0AFF-D1D858D6F3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4076700"/>
            <a:ext cx="4751387" cy="0"/>
          </a:xfrm>
          <a:prstGeom prst="line">
            <a:avLst/>
          </a:prstGeom>
          <a:noFill/>
          <a:ln w="25400">
            <a:solidFill>
              <a:srgbClr val="132D2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>
            <a:extLst>
              <a:ext uri="{FF2B5EF4-FFF2-40B4-BE49-F238E27FC236}">
                <a16:creationId xmlns:a16="http://schemas.microsoft.com/office/drawing/2014/main" id="{B81F40B6-EBDE-80C5-4EBF-C132688C3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altLang="en-US" b="1">
                <a:solidFill>
                  <a:srgbClr val="132D2F"/>
                </a:solidFill>
              </a:rPr>
              <a:t>Example</a:t>
            </a:r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EAC3C257-318D-C992-4C7D-1F85CE7C3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341438"/>
            <a:ext cx="76327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olidFill>
                  <a:srgbClr val="132D2F"/>
                </a:solidFill>
              </a:rPr>
              <a:t>Sketch the position vectors:</a:t>
            </a:r>
          </a:p>
          <a:p>
            <a:r>
              <a:rPr lang="en-GB" altLang="en-US" sz="2400" i="1">
                <a:solidFill>
                  <a:srgbClr val="132D2F"/>
                </a:solidFill>
              </a:rPr>
              <a:t>r</a:t>
            </a:r>
            <a:r>
              <a:rPr lang="en-GB" altLang="en-US" sz="2400">
                <a:solidFill>
                  <a:srgbClr val="132D2F"/>
                </a:solidFill>
              </a:rPr>
              <a:t> = 3</a:t>
            </a:r>
            <a:r>
              <a:rPr lang="en-GB" altLang="en-US" sz="2400" i="1">
                <a:solidFill>
                  <a:srgbClr val="132D2F"/>
                </a:solidFill>
              </a:rPr>
              <a:t>i </a:t>
            </a:r>
            <a:r>
              <a:rPr lang="en-GB" altLang="en-US" sz="2400">
                <a:solidFill>
                  <a:srgbClr val="132D2F"/>
                </a:solidFill>
              </a:rPr>
              <a:t>+ 4</a:t>
            </a:r>
            <a:r>
              <a:rPr lang="en-GB" altLang="en-US" sz="2400" i="1">
                <a:solidFill>
                  <a:srgbClr val="132D2F"/>
                </a:solidFill>
              </a:rPr>
              <a:t>j</a:t>
            </a:r>
            <a:r>
              <a:rPr lang="en-GB" altLang="en-US" sz="2400">
                <a:solidFill>
                  <a:srgbClr val="132D2F"/>
                </a:solidFill>
              </a:rPr>
              <a:t>,</a:t>
            </a:r>
          </a:p>
          <a:p>
            <a:r>
              <a:rPr lang="en-GB" altLang="en-US" sz="2400" i="1">
                <a:solidFill>
                  <a:srgbClr val="132D2F"/>
                </a:solidFill>
              </a:rPr>
              <a:t>r</a:t>
            </a:r>
            <a:r>
              <a:rPr lang="en-GB" altLang="en-US" sz="2400">
                <a:solidFill>
                  <a:srgbClr val="132D2F"/>
                </a:solidFill>
              </a:rPr>
              <a:t> = </a:t>
            </a:r>
            <a:r>
              <a:rPr lang="en-GB" altLang="en-US" sz="2400" i="1">
                <a:solidFill>
                  <a:srgbClr val="132D2F"/>
                </a:solidFill>
              </a:rPr>
              <a:t>−</a:t>
            </a:r>
            <a:r>
              <a:rPr lang="en-GB" altLang="en-US" sz="2400">
                <a:solidFill>
                  <a:srgbClr val="132D2F"/>
                </a:solidFill>
              </a:rPr>
              <a:t>2</a:t>
            </a:r>
            <a:r>
              <a:rPr lang="en-GB" altLang="en-US" sz="2400" i="1">
                <a:solidFill>
                  <a:srgbClr val="132D2F"/>
                </a:solidFill>
              </a:rPr>
              <a:t>i </a:t>
            </a:r>
            <a:r>
              <a:rPr lang="en-GB" altLang="en-US" sz="2400">
                <a:solidFill>
                  <a:srgbClr val="132D2F"/>
                </a:solidFill>
              </a:rPr>
              <a:t>+ 5</a:t>
            </a:r>
            <a:r>
              <a:rPr lang="en-GB" altLang="en-US" sz="2400" i="1">
                <a:solidFill>
                  <a:srgbClr val="132D2F"/>
                </a:solidFill>
              </a:rPr>
              <a:t>j</a:t>
            </a:r>
            <a:r>
              <a:rPr lang="en-GB" altLang="en-US" sz="2400">
                <a:solidFill>
                  <a:srgbClr val="132D2F"/>
                </a:solidFill>
              </a:rPr>
              <a:t>,</a:t>
            </a:r>
          </a:p>
          <a:p>
            <a:r>
              <a:rPr lang="en-GB" altLang="en-US" sz="2400" i="1">
                <a:solidFill>
                  <a:srgbClr val="132D2F"/>
                </a:solidFill>
              </a:rPr>
              <a:t>r</a:t>
            </a:r>
            <a:r>
              <a:rPr lang="en-GB" altLang="en-US" sz="2400">
                <a:solidFill>
                  <a:srgbClr val="132D2F"/>
                </a:solidFill>
              </a:rPr>
              <a:t> = </a:t>
            </a:r>
            <a:r>
              <a:rPr lang="en-GB" altLang="en-US" sz="2400" i="1">
                <a:solidFill>
                  <a:srgbClr val="132D2F"/>
                </a:solidFill>
              </a:rPr>
              <a:t>−</a:t>
            </a:r>
            <a:r>
              <a:rPr lang="en-GB" altLang="en-US" sz="2400">
                <a:solidFill>
                  <a:srgbClr val="132D2F"/>
                </a:solidFill>
              </a:rPr>
              <a:t>3</a:t>
            </a:r>
            <a:r>
              <a:rPr lang="en-GB" altLang="en-US" sz="2400" i="1">
                <a:solidFill>
                  <a:srgbClr val="132D2F"/>
                </a:solidFill>
              </a:rPr>
              <a:t>i − </a:t>
            </a:r>
            <a:r>
              <a:rPr lang="en-GB" altLang="en-US" sz="2400">
                <a:solidFill>
                  <a:srgbClr val="132D2F"/>
                </a:solidFill>
              </a:rPr>
              <a:t>2</a:t>
            </a:r>
            <a:r>
              <a:rPr lang="en-GB" altLang="en-US" sz="2400" i="1">
                <a:solidFill>
                  <a:srgbClr val="132D2F"/>
                </a:solidFill>
              </a:rPr>
              <a:t>j</a:t>
            </a:r>
            <a:r>
              <a:rPr lang="en-GB" altLang="en-US" sz="2400">
                <a:solidFill>
                  <a:srgbClr val="132D2F"/>
                </a:solidFill>
              </a:rPr>
              <a:t>.</a:t>
            </a:r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C281D668-A098-348F-D1A5-9C3DD2508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916113"/>
            <a:ext cx="3603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000" b="1">
                <a:solidFill>
                  <a:srgbClr val="132D2F"/>
                </a:solidFill>
              </a:rPr>
              <a:t>1</a:t>
            </a:r>
          </a:p>
        </p:txBody>
      </p:sp>
      <p:sp>
        <p:nvSpPr>
          <p:cNvPr id="36871" name="Text Box 7">
            <a:extLst>
              <a:ext uri="{FF2B5EF4-FFF2-40B4-BE49-F238E27FC236}">
                <a16:creationId xmlns:a16="http://schemas.microsoft.com/office/drawing/2014/main" id="{CC91F2C5-E0F3-29AF-39FB-8D758E5F7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276475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 b="1">
                <a:solidFill>
                  <a:srgbClr val="132D2F"/>
                </a:solidFill>
              </a:rPr>
              <a:t>2</a:t>
            </a:r>
          </a:p>
        </p:txBody>
      </p:sp>
      <p:sp>
        <p:nvSpPr>
          <p:cNvPr id="36872" name="Text Box 8">
            <a:extLst>
              <a:ext uri="{FF2B5EF4-FFF2-40B4-BE49-F238E27FC236}">
                <a16:creationId xmlns:a16="http://schemas.microsoft.com/office/drawing/2014/main" id="{63420C0D-DBB7-4A72-6A05-473480C1B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636838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 b="1">
                <a:solidFill>
                  <a:srgbClr val="132D2F"/>
                </a:solidFill>
              </a:rPr>
              <a:t>3</a:t>
            </a:r>
          </a:p>
        </p:txBody>
      </p:sp>
      <p:pic>
        <p:nvPicPr>
          <p:cNvPr id="36874" name="Picture 10">
            <a:extLst>
              <a:ext uri="{FF2B5EF4-FFF2-40B4-BE49-F238E27FC236}">
                <a16:creationId xmlns:a16="http://schemas.microsoft.com/office/drawing/2014/main" id="{95DC9229-8D2F-4051-0222-DBDEDCEBB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492375"/>
            <a:ext cx="4391025" cy="35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>
            <a:extLst>
              <a:ext uri="{FF2B5EF4-FFF2-40B4-BE49-F238E27FC236}">
                <a16:creationId xmlns:a16="http://schemas.microsoft.com/office/drawing/2014/main" id="{36217F43-30C5-0B9E-8EE8-66B802448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341438"/>
            <a:ext cx="76327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olidFill>
                  <a:srgbClr val="132D2F"/>
                </a:solidFill>
              </a:rPr>
              <a:t>The </a:t>
            </a:r>
            <a:r>
              <a:rPr lang="en-GB" altLang="en-US" sz="2400" b="1">
                <a:solidFill>
                  <a:srgbClr val="132D2F"/>
                </a:solidFill>
              </a:rPr>
              <a:t>modulus </a:t>
            </a:r>
            <a:r>
              <a:rPr lang="en-GB" altLang="en-US" sz="2400">
                <a:solidFill>
                  <a:srgbClr val="132D2F"/>
                </a:solidFill>
              </a:rPr>
              <a:t>of any vector </a:t>
            </a:r>
            <a:r>
              <a:rPr lang="en-GB" altLang="en-US" sz="2400" b="1" i="1">
                <a:solidFill>
                  <a:srgbClr val="132D2F"/>
                </a:solidFill>
              </a:rPr>
              <a:t>r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is equal to its length. As we have noted earlier the modulus of </a:t>
            </a:r>
            <a:r>
              <a:rPr lang="en-GB" altLang="en-US" sz="2400" b="1" i="1">
                <a:solidFill>
                  <a:srgbClr val="132D2F"/>
                </a:solidFill>
              </a:rPr>
              <a:t>r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is usually denoted by </a:t>
            </a:r>
            <a:r>
              <a:rPr lang="en-GB" altLang="en-US" sz="2400" i="1">
                <a:solidFill>
                  <a:srgbClr val="132D2F"/>
                </a:solidFill>
              </a:rPr>
              <a:t>|</a:t>
            </a:r>
            <a:r>
              <a:rPr lang="en-GB" altLang="en-US" sz="2400" b="1" i="1">
                <a:solidFill>
                  <a:srgbClr val="132D2F"/>
                </a:solidFill>
              </a:rPr>
              <a:t>r</a:t>
            </a:r>
            <a:r>
              <a:rPr lang="en-GB" altLang="en-US" sz="2400" i="1">
                <a:solidFill>
                  <a:srgbClr val="132D2F"/>
                </a:solidFill>
              </a:rPr>
              <a:t>|</a:t>
            </a:r>
            <a:r>
              <a:rPr lang="en-GB" altLang="en-US" sz="2400">
                <a:solidFill>
                  <a:srgbClr val="132D2F"/>
                </a:solidFill>
              </a:rPr>
              <a:t>. When </a:t>
            </a:r>
            <a:r>
              <a:rPr lang="en-GB" altLang="en-US" sz="2400" b="1" i="1">
                <a:solidFill>
                  <a:srgbClr val="132D2F"/>
                </a:solidFill>
              </a:rPr>
              <a:t>r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= </a:t>
            </a:r>
            <a:r>
              <a:rPr lang="en-GB" altLang="en-US" sz="2400" i="1">
                <a:solidFill>
                  <a:srgbClr val="132D2F"/>
                </a:solidFill>
              </a:rPr>
              <a:t>a</a:t>
            </a:r>
            <a:r>
              <a:rPr lang="en-GB" altLang="en-US" sz="2400" b="1" i="1">
                <a:solidFill>
                  <a:srgbClr val="132D2F"/>
                </a:solidFill>
              </a:rPr>
              <a:t>i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+ </a:t>
            </a:r>
            <a:r>
              <a:rPr lang="en-GB" altLang="en-US" sz="2400" i="1">
                <a:solidFill>
                  <a:srgbClr val="132D2F"/>
                </a:solidFill>
              </a:rPr>
              <a:t>b</a:t>
            </a:r>
            <a:r>
              <a:rPr lang="en-GB" altLang="en-US" sz="2400" b="1" i="1">
                <a:solidFill>
                  <a:srgbClr val="132D2F"/>
                </a:solidFill>
              </a:rPr>
              <a:t>j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the modulus can be obtained using Pythagoras’ theorem. If </a:t>
            </a:r>
            <a:r>
              <a:rPr lang="en-GB" altLang="en-US" sz="2400" b="1" i="1">
                <a:solidFill>
                  <a:srgbClr val="132D2F"/>
                </a:solidFill>
              </a:rPr>
              <a:t>r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is the position vector of point </a:t>
            </a:r>
            <a:r>
              <a:rPr lang="en-GB" altLang="en-US" sz="2400" i="1">
                <a:solidFill>
                  <a:srgbClr val="132D2F"/>
                </a:solidFill>
              </a:rPr>
              <a:t>P </a:t>
            </a:r>
            <a:r>
              <a:rPr lang="en-GB" altLang="en-US" sz="2400">
                <a:solidFill>
                  <a:srgbClr val="132D2F"/>
                </a:solidFill>
              </a:rPr>
              <a:t>then the modulus is clearly the distance of </a:t>
            </a:r>
            <a:r>
              <a:rPr lang="en-GB" altLang="en-US" sz="2400" i="1">
                <a:solidFill>
                  <a:srgbClr val="132D2F"/>
                </a:solidFill>
              </a:rPr>
              <a:t>P </a:t>
            </a:r>
            <a:r>
              <a:rPr lang="en-GB" altLang="en-US" sz="2400">
                <a:solidFill>
                  <a:srgbClr val="132D2F"/>
                </a:solidFill>
              </a:rPr>
              <a:t>from the origin.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54736D3-863E-430B-3BFB-3D39C5C7B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>
                <a:solidFill>
                  <a:srgbClr val="132D2F"/>
                </a:solidFill>
              </a:rPr>
              <a:t>Key Point</a:t>
            </a:r>
            <a:br>
              <a:rPr lang="en-GB" altLang="en-US" sz="4000" b="1">
                <a:solidFill>
                  <a:srgbClr val="132D2F"/>
                </a:solidFill>
              </a:rPr>
            </a:br>
            <a:endParaRPr lang="en-GB" altLang="en-US" sz="4000" b="1">
              <a:solidFill>
                <a:srgbClr val="132D2F"/>
              </a:solidFill>
            </a:endParaRP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016329CA-9489-54B4-9392-400423444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412875"/>
            <a:ext cx="76327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>
                <a:solidFill>
                  <a:srgbClr val="132D2F"/>
                </a:solidFill>
              </a:rPr>
              <a:t>if </a:t>
            </a:r>
            <a:r>
              <a:rPr lang="en-GB" altLang="en-US" sz="2800" b="1" i="1">
                <a:solidFill>
                  <a:srgbClr val="132D2F"/>
                </a:solidFill>
              </a:rPr>
              <a:t>r</a:t>
            </a:r>
            <a:r>
              <a:rPr lang="en-GB" altLang="en-US" sz="2800" i="1">
                <a:solidFill>
                  <a:srgbClr val="132D2F"/>
                </a:solidFill>
              </a:rPr>
              <a:t> </a:t>
            </a:r>
            <a:r>
              <a:rPr lang="en-GB" altLang="en-US" sz="2800">
                <a:solidFill>
                  <a:srgbClr val="132D2F"/>
                </a:solidFill>
              </a:rPr>
              <a:t>= </a:t>
            </a:r>
            <a:r>
              <a:rPr lang="en-GB" altLang="en-US" sz="2800" i="1">
                <a:solidFill>
                  <a:srgbClr val="132D2F"/>
                </a:solidFill>
              </a:rPr>
              <a:t>a</a:t>
            </a:r>
            <a:r>
              <a:rPr lang="en-GB" altLang="en-US" sz="2800" b="1" i="1">
                <a:solidFill>
                  <a:srgbClr val="132D2F"/>
                </a:solidFill>
              </a:rPr>
              <a:t>i</a:t>
            </a:r>
            <a:r>
              <a:rPr lang="en-GB" altLang="en-US" sz="2800" i="1">
                <a:solidFill>
                  <a:srgbClr val="132D2F"/>
                </a:solidFill>
              </a:rPr>
              <a:t> </a:t>
            </a:r>
            <a:r>
              <a:rPr lang="en-GB" altLang="en-US" sz="2800">
                <a:solidFill>
                  <a:srgbClr val="132D2F"/>
                </a:solidFill>
              </a:rPr>
              <a:t>+ </a:t>
            </a:r>
            <a:r>
              <a:rPr lang="en-GB" altLang="en-US" sz="2800" i="1">
                <a:solidFill>
                  <a:srgbClr val="132D2F"/>
                </a:solidFill>
              </a:rPr>
              <a:t>b</a:t>
            </a:r>
            <a:r>
              <a:rPr lang="en-GB" altLang="en-US" sz="2800" b="1" i="1">
                <a:solidFill>
                  <a:srgbClr val="132D2F"/>
                </a:solidFill>
              </a:rPr>
              <a:t>j</a:t>
            </a:r>
            <a:endParaRPr lang="en-GB" altLang="en-US" sz="2800" i="1">
              <a:solidFill>
                <a:srgbClr val="132D2F"/>
              </a:solidFill>
            </a:endParaRPr>
          </a:p>
          <a:p>
            <a:r>
              <a:rPr lang="en-GB" altLang="en-US" sz="2800">
                <a:solidFill>
                  <a:srgbClr val="132D2F"/>
                </a:solidFill>
              </a:rPr>
              <a:t>then </a:t>
            </a:r>
            <a:r>
              <a:rPr lang="en-GB" altLang="en-US" sz="2800" i="1">
                <a:solidFill>
                  <a:srgbClr val="132D2F"/>
                </a:solidFill>
              </a:rPr>
              <a:t>|</a:t>
            </a:r>
            <a:r>
              <a:rPr lang="en-GB" altLang="en-US" sz="2800" b="1" i="1">
                <a:solidFill>
                  <a:srgbClr val="132D2F"/>
                </a:solidFill>
              </a:rPr>
              <a:t>r</a:t>
            </a:r>
            <a:r>
              <a:rPr lang="en-GB" altLang="en-US" sz="2800" i="1">
                <a:solidFill>
                  <a:srgbClr val="132D2F"/>
                </a:solidFill>
              </a:rPr>
              <a:t>| </a:t>
            </a:r>
            <a:r>
              <a:rPr lang="en-GB" altLang="en-US" sz="2800">
                <a:solidFill>
                  <a:srgbClr val="132D2F"/>
                </a:solidFill>
              </a:rPr>
              <a:t>= </a:t>
            </a:r>
            <a:r>
              <a:rPr lang="en-GB" altLang="en-US" sz="2800" i="1">
                <a:solidFill>
                  <a:srgbClr val="132D2F"/>
                </a:solidFill>
              </a:rPr>
              <a:t>√(a</a:t>
            </a:r>
            <a:r>
              <a:rPr lang="en-US" altLang="en-US" sz="2800" i="1">
                <a:solidFill>
                  <a:srgbClr val="132D2F"/>
                </a:solidFill>
                <a:cs typeface="Times New Roman" panose="02020603050405020304" pitchFamily="18" charset="0"/>
              </a:rPr>
              <a:t>²</a:t>
            </a:r>
            <a:r>
              <a:rPr lang="en-GB" altLang="en-US" sz="2800">
                <a:solidFill>
                  <a:srgbClr val="132D2F"/>
                </a:solidFill>
              </a:rPr>
              <a:t> + </a:t>
            </a:r>
            <a:r>
              <a:rPr lang="en-GB" altLang="en-US" sz="2800" i="1">
                <a:solidFill>
                  <a:srgbClr val="132D2F"/>
                </a:solidFill>
              </a:rPr>
              <a:t>b</a:t>
            </a:r>
            <a:r>
              <a:rPr lang="en-US" altLang="en-US" sz="2800" i="1">
                <a:solidFill>
                  <a:srgbClr val="132D2F"/>
                </a:solidFill>
                <a:cs typeface="Times New Roman" panose="02020603050405020304" pitchFamily="18" charset="0"/>
              </a:rPr>
              <a:t>²)</a:t>
            </a:r>
            <a:endParaRPr lang="en-US" altLang="en-US" sz="2800">
              <a:solidFill>
                <a:srgbClr val="132D2F"/>
              </a:solidFill>
              <a:cs typeface="Times New Roman" panose="02020603050405020304" pitchFamily="18" charset="0"/>
            </a:endParaRPr>
          </a:p>
        </p:txBody>
      </p:sp>
      <p:pic>
        <p:nvPicPr>
          <p:cNvPr id="38918" name="Picture 6">
            <a:extLst>
              <a:ext uri="{FF2B5EF4-FFF2-40B4-BE49-F238E27FC236}">
                <a16:creationId xmlns:a16="http://schemas.microsoft.com/office/drawing/2014/main" id="{DD49704C-B2B2-F1C8-6569-9CC2E6A3C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636838"/>
            <a:ext cx="3600450" cy="259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>
            <a:extLst>
              <a:ext uri="{FF2B5EF4-FFF2-40B4-BE49-F238E27FC236}">
                <a16:creationId xmlns:a16="http://schemas.microsoft.com/office/drawing/2014/main" id="{42066B2B-E949-A45C-EDD2-799AD67B3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341438"/>
            <a:ext cx="76327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olidFill>
                  <a:srgbClr val="132D2F"/>
                </a:solidFill>
              </a:rPr>
              <a:t>Point </a:t>
            </a:r>
            <a:r>
              <a:rPr lang="en-GB" altLang="en-US" sz="2400" i="1">
                <a:solidFill>
                  <a:srgbClr val="132D2F"/>
                </a:solidFill>
              </a:rPr>
              <a:t>A </a:t>
            </a:r>
            <a:r>
              <a:rPr lang="en-GB" altLang="en-US" sz="2400">
                <a:solidFill>
                  <a:srgbClr val="132D2F"/>
                </a:solidFill>
              </a:rPr>
              <a:t>has coordinates (3</a:t>
            </a:r>
            <a:r>
              <a:rPr lang="en-GB" altLang="en-US" sz="2400" i="1">
                <a:solidFill>
                  <a:srgbClr val="132D2F"/>
                </a:solidFill>
              </a:rPr>
              <a:t>, </a:t>
            </a:r>
            <a:r>
              <a:rPr lang="en-GB" altLang="en-US" sz="2400">
                <a:solidFill>
                  <a:srgbClr val="132D2F"/>
                </a:solidFill>
              </a:rPr>
              <a:t>5). Point </a:t>
            </a:r>
            <a:r>
              <a:rPr lang="en-GB" altLang="en-US" sz="2400" i="1">
                <a:solidFill>
                  <a:srgbClr val="132D2F"/>
                </a:solidFill>
              </a:rPr>
              <a:t>B </a:t>
            </a:r>
            <a:r>
              <a:rPr lang="en-GB" altLang="en-US" sz="2400">
                <a:solidFill>
                  <a:srgbClr val="132D2F"/>
                </a:solidFill>
              </a:rPr>
              <a:t>has coordinates (7</a:t>
            </a:r>
            <a:r>
              <a:rPr lang="en-GB" altLang="en-US" sz="2400" i="1">
                <a:solidFill>
                  <a:srgbClr val="132D2F"/>
                </a:solidFill>
              </a:rPr>
              <a:t>, </a:t>
            </a:r>
            <a:r>
              <a:rPr lang="en-GB" altLang="en-US" sz="2400">
                <a:solidFill>
                  <a:srgbClr val="132D2F"/>
                </a:solidFill>
              </a:rPr>
              <a:t>8).</a:t>
            </a:r>
          </a:p>
          <a:p>
            <a:r>
              <a:rPr lang="en-GB" altLang="en-US" sz="2400">
                <a:solidFill>
                  <a:srgbClr val="132D2F"/>
                </a:solidFill>
              </a:rPr>
              <a:t>a) Depict these points on a diagram.</a:t>
            </a:r>
          </a:p>
          <a:p>
            <a:r>
              <a:rPr lang="en-GB" altLang="en-US" sz="2400">
                <a:solidFill>
                  <a:srgbClr val="132D2F"/>
                </a:solidFill>
              </a:rPr>
              <a:t>b) State the position vectors of </a:t>
            </a:r>
            <a:r>
              <a:rPr lang="en-GB" altLang="en-US" sz="2400" i="1">
                <a:solidFill>
                  <a:srgbClr val="132D2F"/>
                </a:solidFill>
              </a:rPr>
              <a:t>A </a:t>
            </a:r>
            <a:r>
              <a:rPr lang="en-GB" altLang="en-US" sz="2400">
                <a:solidFill>
                  <a:srgbClr val="132D2F"/>
                </a:solidFill>
              </a:rPr>
              <a:t>and </a:t>
            </a:r>
            <a:r>
              <a:rPr lang="en-GB" altLang="en-US" sz="2400" i="1">
                <a:solidFill>
                  <a:srgbClr val="132D2F"/>
                </a:solidFill>
              </a:rPr>
              <a:t>B</a:t>
            </a:r>
            <a:r>
              <a:rPr lang="en-GB" altLang="en-US" sz="2400">
                <a:solidFill>
                  <a:srgbClr val="132D2F"/>
                </a:solidFill>
              </a:rPr>
              <a:t>.</a:t>
            </a:r>
          </a:p>
          <a:p>
            <a:r>
              <a:rPr lang="en-GB" altLang="en-US" sz="2400">
                <a:solidFill>
                  <a:srgbClr val="132D2F"/>
                </a:solidFill>
              </a:rPr>
              <a:t>c) Find an expression for </a:t>
            </a:r>
            <a:r>
              <a:rPr lang="en-GB" altLang="en-US" sz="2400" i="1">
                <a:solidFill>
                  <a:srgbClr val="132D2F"/>
                </a:solidFill>
              </a:rPr>
              <a:t>AB</a:t>
            </a:r>
            <a:r>
              <a:rPr lang="en-GB" altLang="en-US" sz="2400">
                <a:solidFill>
                  <a:srgbClr val="132D2F"/>
                </a:solidFill>
              </a:rPr>
              <a:t>.</a:t>
            </a:r>
          </a:p>
          <a:p>
            <a:r>
              <a:rPr lang="en-GB" altLang="en-US" sz="2400">
                <a:solidFill>
                  <a:srgbClr val="132D2F"/>
                </a:solidFill>
              </a:rPr>
              <a:t>d) Find </a:t>
            </a:r>
            <a:r>
              <a:rPr lang="en-GB" altLang="en-US" sz="2400" i="1">
                <a:solidFill>
                  <a:srgbClr val="132D2F"/>
                </a:solidFill>
              </a:rPr>
              <a:t>|AB|</a:t>
            </a:r>
            <a:r>
              <a:rPr lang="en-GB" altLang="en-US" sz="2400">
                <a:solidFill>
                  <a:srgbClr val="132D2F"/>
                </a:solidFill>
              </a:rPr>
              <a:t>.</a:t>
            </a:r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4F65EDD1-0081-A56E-64EF-5F50FF4B8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altLang="en-US" b="1">
                <a:solidFill>
                  <a:srgbClr val="132D2F"/>
                </a:solidFill>
              </a:rPr>
              <a:t>Example</a:t>
            </a:r>
          </a:p>
        </p:txBody>
      </p:sp>
      <p:sp>
        <p:nvSpPr>
          <p:cNvPr id="39942" name="Line 6">
            <a:extLst>
              <a:ext uri="{FF2B5EF4-FFF2-40B4-BE49-F238E27FC236}">
                <a16:creationId xmlns:a16="http://schemas.microsoft.com/office/drawing/2014/main" id="{621376A7-C6A4-F134-7224-A875EC7879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2492375"/>
            <a:ext cx="288925" cy="0"/>
          </a:xfrm>
          <a:prstGeom prst="line">
            <a:avLst/>
          </a:prstGeom>
          <a:noFill/>
          <a:ln w="9525">
            <a:solidFill>
              <a:srgbClr val="132D2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3" name="Line 7">
            <a:extLst>
              <a:ext uri="{FF2B5EF4-FFF2-40B4-BE49-F238E27FC236}">
                <a16:creationId xmlns:a16="http://schemas.microsoft.com/office/drawing/2014/main" id="{8D33BEA5-DE00-5223-FA1E-3C19A84CD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2852738"/>
            <a:ext cx="288925" cy="0"/>
          </a:xfrm>
          <a:prstGeom prst="line">
            <a:avLst/>
          </a:prstGeom>
          <a:noFill/>
          <a:ln w="9525">
            <a:solidFill>
              <a:srgbClr val="132D2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9944" name="Picture 8">
            <a:extLst>
              <a:ext uri="{FF2B5EF4-FFF2-40B4-BE49-F238E27FC236}">
                <a16:creationId xmlns:a16="http://schemas.microsoft.com/office/drawing/2014/main" id="{9E665784-E3B9-0482-9C28-69BA531B3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27088" y="3429000"/>
            <a:ext cx="3430587" cy="304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>
            <a:extLst>
              <a:ext uri="{FF2B5EF4-FFF2-40B4-BE49-F238E27FC236}">
                <a16:creationId xmlns:a16="http://schemas.microsoft.com/office/drawing/2014/main" id="{6E8C7393-EF6D-8FBB-B4EB-3DE898958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D8F2582-15F8-8F03-3DD1-B2CA33988C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74638"/>
            <a:ext cx="8208962" cy="1096962"/>
          </a:xfrm>
        </p:spPr>
        <p:txBody>
          <a:bodyPr/>
          <a:lstStyle/>
          <a:p>
            <a:r>
              <a:rPr lang="en-GB" altLang="en-US" sz="4000" b="1">
                <a:solidFill>
                  <a:srgbClr val="132D2F"/>
                </a:solidFill>
              </a:rPr>
              <a:t>Two-dimensional Coordinate frames</a:t>
            </a: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8F81F759-CCDE-C0C5-2228-755401B2B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341438"/>
            <a:ext cx="3168650" cy="228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9" name="Rectangle 5">
            <a:extLst>
              <a:ext uri="{FF2B5EF4-FFF2-40B4-BE49-F238E27FC236}">
                <a16:creationId xmlns:a16="http://schemas.microsoft.com/office/drawing/2014/main" id="{AD88FEA0-7AB3-753F-0CF0-DF72D86CD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221163"/>
            <a:ext cx="76327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olidFill>
                  <a:srgbClr val="132D2F"/>
                </a:solidFill>
              </a:rPr>
              <a:t>The diagram shows a two-dimensional coordinate frame.</a:t>
            </a:r>
          </a:p>
          <a:p>
            <a:endParaRPr lang="en-GB" altLang="en-US" sz="2400">
              <a:solidFill>
                <a:srgbClr val="132D2F"/>
              </a:solidFill>
            </a:endParaRPr>
          </a:p>
          <a:p>
            <a:r>
              <a:rPr lang="en-GB" altLang="en-US" sz="2400">
                <a:solidFill>
                  <a:srgbClr val="132D2F"/>
                </a:solidFill>
              </a:rPr>
              <a:t>Any point </a:t>
            </a:r>
            <a:r>
              <a:rPr lang="en-GB" altLang="en-US" sz="2400" i="1">
                <a:solidFill>
                  <a:srgbClr val="132D2F"/>
                </a:solidFill>
              </a:rPr>
              <a:t>P </a:t>
            </a:r>
            <a:r>
              <a:rPr lang="en-GB" altLang="en-US" sz="2400">
                <a:solidFill>
                  <a:srgbClr val="132D2F"/>
                </a:solidFill>
              </a:rPr>
              <a:t>in the plane of the figure can be defined in terms of its </a:t>
            </a:r>
            <a:r>
              <a:rPr lang="en-GB" altLang="en-US" sz="2400" i="1">
                <a:solidFill>
                  <a:srgbClr val="132D2F"/>
                </a:solidFill>
              </a:rPr>
              <a:t>x </a:t>
            </a:r>
            <a:r>
              <a:rPr lang="en-GB" altLang="en-US" sz="2400">
                <a:solidFill>
                  <a:srgbClr val="132D2F"/>
                </a:solidFill>
              </a:rPr>
              <a:t>and </a:t>
            </a:r>
            <a:r>
              <a:rPr lang="en-GB" altLang="en-US" sz="2400" i="1">
                <a:solidFill>
                  <a:srgbClr val="132D2F"/>
                </a:solidFill>
              </a:rPr>
              <a:t>y </a:t>
            </a:r>
            <a:r>
              <a:rPr lang="en-GB" altLang="en-US" sz="2400">
                <a:solidFill>
                  <a:srgbClr val="132D2F"/>
                </a:solidFill>
              </a:rPr>
              <a:t>coordinates.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>
            <a:extLst>
              <a:ext uri="{FF2B5EF4-FFF2-40B4-BE49-F238E27FC236}">
                <a16:creationId xmlns:a16="http://schemas.microsoft.com/office/drawing/2014/main" id="{2200FD35-2170-C432-98BE-C962928DA665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341438"/>
            <a:ext cx="3600450" cy="2052637"/>
          </a:xfrm>
          <a:noFill/>
          <a:ln/>
        </p:spPr>
      </p:pic>
      <p:sp>
        <p:nvSpPr>
          <p:cNvPr id="27653" name="Rectangle 5">
            <a:extLst>
              <a:ext uri="{FF2B5EF4-FFF2-40B4-BE49-F238E27FC236}">
                <a16:creationId xmlns:a16="http://schemas.microsoft.com/office/drawing/2014/main" id="{47FEFDF4-8BBF-E5E4-60EC-1FB08DF10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500438"/>
            <a:ext cx="6913562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olidFill>
                  <a:srgbClr val="132D2F"/>
                </a:solidFill>
              </a:rPr>
              <a:t>A unit vector pointing in the positive direction of the </a:t>
            </a:r>
            <a:r>
              <a:rPr lang="en-GB" altLang="en-US" sz="2400" i="1">
                <a:solidFill>
                  <a:srgbClr val="132D2F"/>
                </a:solidFill>
              </a:rPr>
              <a:t>x</a:t>
            </a:r>
            <a:r>
              <a:rPr lang="en-GB" altLang="en-US" sz="2400">
                <a:solidFill>
                  <a:srgbClr val="132D2F"/>
                </a:solidFill>
              </a:rPr>
              <a:t>-axis is denoted by </a:t>
            </a:r>
            <a:r>
              <a:rPr lang="en-GB" altLang="en-US" sz="2400" i="1" u="sng">
                <a:solidFill>
                  <a:srgbClr val="132D2F"/>
                </a:solidFill>
              </a:rPr>
              <a:t>i</a:t>
            </a:r>
            <a:r>
              <a:rPr lang="en-GB" altLang="en-US" sz="2400">
                <a:solidFill>
                  <a:srgbClr val="132D2F"/>
                </a:solidFill>
              </a:rPr>
              <a:t>. </a:t>
            </a:r>
          </a:p>
          <a:p>
            <a:endParaRPr lang="en-GB" altLang="en-US" sz="800">
              <a:solidFill>
                <a:srgbClr val="132D2F"/>
              </a:solidFill>
            </a:endParaRPr>
          </a:p>
          <a:p>
            <a:r>
              <a:rPr lang="en-GB" altLang="en-US" sz="2400">
                <a:solidFill>
                  <a:srgbClr val="132D2F"/>
                </a:solidFill>
              </a:rPr>
              <a:t>Any vector in the direction of the </a:t>
            </a:r>
            <a:r>
              <a:rPr lang="en-GB" altLang="en-US" sz="2400" i="1">
                <a:solidFill>
                  <a:srgbClr val="132D2F"/>
                </a:solidFill>
              </a:rPr>
              <a:t>x</a:t>
            </a:r>
            <a:r>
              <a:rPr lang="en-GB" altLang="en-US" sz="2400">
                <a:solidFill>
                  <a:srgbClr val="132D2F"/>
                </a:solidFill>
              </a:rPr>
              <a:t>-axis will be a multiple of </a:t>
            </a:r>
            <a:r>
              <a:rPr lang="en-GB" altLang="en-US" sz="2400" i="1" u="sng">
                <a:solidFill>
                  <a:srgbClr val="132D2F"/>
                </a:solidFill>
              </a:rPr>
              <a:t>i</a:t>
            </a:r>
            <a:r>
              <a:rPr lang="en-GB" altLang="en-US" sz="2400">
                <a:solidFill>
                  <a:srgbClr val="132D2F"/>
                </a:solidFill>
              </a:rPr>
              <a:t>. </a:t>
            </a:r>
          </a:p>
          <a:p>
            <a:endParaRPr lang="en-GB" altLang="en-US" sz="800">
              <a:solidFill>
                <a:srgbClr val="132D2F"/>
              </a:solidFill>
            </a:endParaRPr>
          </a:p>
          <a:p>
            <a:r>
              <a:rPr lang="en-GB" altLang="en-US" sz="2400">
                <a:solidFill>
                  <a:srgbClr val="132D2F"/>
                </a:solidFill>
              </a:rPr>
              <a:t>A vector of length </a:t>
            </a:r>
            <a:r>
              <a:rPr lang="en-GB" altLang="en-US" sz="2400" i="1">
                <a:solidFill>
                  <a:srgbClr val="132D2F"/>
                </a:solidFill>
              </a:rPr>
              <a:t>l </a:t>
            </a:r>
            <a:r>
              <a:rPr lang="en-GB" altLang="en-US" sz="2400">
                <a:solidFill>
                  <a:srgbClr val="132D2F"/>
                </a:solidFill>
              </a:rPr>
              <a:t>in the direction of the </a:t>
            </a:r>
            <a:r>
              <a:rPr lang="en-GB" altLang="en-US" sz="2400" i="1">
                <a:solidFill>
                  <a:srgbClr val="132D2F"/>
                </a:solidFill>
              </a:rPr>
              <a:t>x</a:t>
            </a:r>
            <a:r>
              <a:rPr lang="en-GB" altLang="en-US" sz="2400">
                <a:solidFill>
                  <a:srgbClr val="132D2F"/>
                </a:solidFill>
              </a:rPr>
              <a:t>-axis can be written </a:t>
            </a:r>
            <a:r>
              <a:rPr lang="en-GB" altLang="en-US" sz="2400" i="1">
                <a:solidFill>
                  <a:srgbClr val="132D2F"/>
                </a:solidFill>
              </a:rPr>
              <a:t>l</a:t>
            </a:r>
            <a:r>
              <a:rPr lang="en-GB" altLang="en-US" sz="2400" i="1" u="sng">
                <a:solidFill>
                  <a:srgbClr val="132D2F"/>
                </a:solidFill>
              </a:rPr>
              <a:t>i</a:t>
            </a:r>
            <a:r>
              <a:rPr lang="en-GB" altLang="en-US" sz="2400" i="1">
                <a:solidFill>
                  <a:srgbClr val="132D2F"/>
                </a:solidFill>
              </a:rPr>
              <a:t>.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85014A74-790D-2F82-D72E-3C6395059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341438"/>
            <a:ext cx="3240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600">
                <a:solidFill>
                  <a:srgbClr val="1D4447"/>
                </a:solidFill>
              </a:rPr>
              <a:t>(All these vectors are multiples of </a:t>
            </a:r>
            <a:r>
              <a:rPr lang="en-GB" altLang="en-US" sz="1600" i="1">
                <a:solidFill>
                  <a:srgbClr val="1D4447"/>
                </a:solidFill>
              </a:rPr>
              <a:t>i</a:t>
            </a:r>
            <a:r>
              <a:rPr lang="en-GB" altLang="en-US" sz="1600">
                <a:solidFill>
                  <a:srgbClr val="1D4447"/>
                </a:solidFill>
              </a:rPr>
              <a:t>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>
            <a:extLst>
              <a:ext uri="{FF2B5EF4-FFF2-40B4-BE49-F238E27FC236}">
                <a16:creationId xmlns:a16="http://schemas.microsoft.com/office/drawing/2014/main" id="{35CB95A9-D637-1FC0-8832-DD21EEF8BD05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341438"/>
            <a:ext cx="2520950" cy="2260600"/>
          </a:xfrm>
          <a:noFill/>
          <a:ln/>
        </p:spPr>
      </p:pic>
      <p:sp>
        <p:nvSpPr>
          <p:cNvPr id="28677" name="Rectangle 5">
            <a:extLst>
              <a:ext uri="{FF2B5EF4-FFF2-40B4-BE49-F238E27FC236}">
                <a16:creationId xmlns:a16="http://schemas.microsoft.com/office/drawing/2014/main" id="{81CDF495-92F5-C0E6-1433-893BB0135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341438"/>
            <a:ext cx="19446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600">
                <a:solidFill>
                  <a:srgbClr val="1D4447"/>
                </a:solidFill>
              </a:rPr>
              <a:t>(All these vectors are</a:t>
            </a:r>
          </a:p>
          <a:p>
            <a:r>
              <a:rPr lang="en-GB" altLang="en-US" sz="1600">
                <a:solidFill>
                  <a:srgbClr val="1D4447"/>
                </a:solidFill>
              </a:rPr>
              <a:t>multiples of </a:t>
            </a:r>
            <a:r>
              <a:rPr lang="en-GB" altLang="en-US" sz="1600" i="1">
                <a:solidFill>
                  <a:srgbClr val="1D4447"/>
                </a:solidFill>
              </a:rPr>
              <a:t>j</a:t>
            </a:r>
            <a:r>
              <a:rPr lang="en-GB" altLang="en-US" sz="1600">
                <a:solidFill>
                  <a:srgbClr val="1D4447"/>
                </a:solidFill>
              </a:rPr>
              <a:t>.)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8195A389-CDF0-8B3A-4903-BB8F41A4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3573463"/>
            <a:ext cx="6769100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olidFill>
                  <a:srgbClr val="132D2F"/>
                </a:solidFill>
              </a:rPr>
              <a:t>A unit vector pointing in the positive direction of the </a:t>
            </a:r>
            <a:r>
              <a:rPr lang="en-GB" altLang="en-US" sz="2400" i="1">
                <a:solidFill>
                  <a:srgbClr val="132D2F"/>
                </a:solidFill>
              </a:rPr>
              <a:t>y</a:t>
            </a:r>
            <a:r>
              <a:rPr lang="en-GB" altLang="en-US" sz="2400">
                <a:solidFill>
                  <a:srgbClr val="132D2F"/>
                </a:solidFill>
              </a:rPr>
              <a:t>-axis is denoted by </a:t>
            </a:r>
            <a:r>
              <a:rPr lang="en-GB" altLang="en-US" sz="2400" i="1" u="sng">
                <a:solidFill>
                  <a:srgbClr val="132D2F"/>
                </a:solidFill>
              </a:rPr>
              <a:t>j</a:t>
            </a:r>
            <a:r>
              <a:rPr lang="en-GB" altLang="en-US" sz="2400">
                <a:solidFill>
                  <a:srgbClr val="132D2F"/>
                </a:solidFill>
              </a:rPr>
              <a:t>. </a:t>
            </a:r>
          </a:p>
          <a:p>
            <a:endParaRPr lang="en-GB" altLang="en-US" sz="800">
              <a:solidFill>
                <a:srgbClr val="132D2F"/>
              </a:solidFill>
            </a:endParaRPr>
          </a:p>
          <a:p>
            <a:r>
              <a:rPr lang="en-GB" altLang="en-US" sz="2400">
                <a:solidFill>
                  <a:srgbClr val="132D2F"/>
                </a:solidFill>
              </a:rPr>
              <a:t>Any vector in the direction of the </a:t>
            </a:r>
            <a:r>
              <a:rPr lang="en-GB" altLang="en-US" sz="2400" i="1">
                <a:solidFill>
                  <a:srgbClr val="132D2F"/>
                </a:solidFill>
              </a:rPr>
              <a:t>y</a:t>
            </a:r>
            <a:r>
              <a:rPr lang="en-GB" altLang="en-US" sz="2400">
                <a:solidFill>
                  <a:srgbClr val="132D2F"/>
                </a:solidFill>
              </a:rPr>
              <a:t>-axis will be a multiple of </a:t>
            </a:r>
            <a:r>
              <a:rPr lang="en-GB" altLang="en-US" sz="2400" i="1" u="sng">
                <a:solidFill>
                  <a:srgbClr val="132D2F"/>
                </a:solidFill>
              </a:rPr>
              <a:t>j</a:t>
            </a:r>
            <a:r>
              <a:rPr lang="en-GB" altLang="en-US" sz="2400">
                <a:solidFill>
                  <a:srgbClr val="132D2F"/>
                </a:solidFill>
              </a:rPr>
              <a:t>.</a:t>
            </a:r>
          </a:p>
          <a:p>
            <a:endParaRPr lang="en-GB" altLang="en-US" sz="800">
              <a:solidFill>
                <a:srgbClr val="132D2F"/>
              </a:solidFill>
            </a:endParaRPr>
          </a:p>
          <a:p>
            <a:r>
              <a:rPr lang="en-GB" altLang="en-US" sz="2400">
                <a:solidFill>
                  <a:srgbClr val="132D2F"/>
                </a:solidFill>
              </a:rPr>
              <a:t>A vector of length </a:t>
            </a:r>
            <a:r>
              <a:rPr lang="en-GB" altLang="en-US" sz="2400" i="1">
                <a:solidFill>
                  <a:srgbClr val="132D2F"/>
                </a:solidFill>
              </a:rPr>
              <a:t>l </a:t>
            </a:r>
            <a:r>
              <a:rPr lang="en-GB" altLang="en-US" sz="2400">
                <a:solidFill>
                  <a:srgbClr val="132D2F"/>
                </a:solidFill>
              </a:rPr>
              <a:t>in the direction of the </a:t>
            </a:r>
            <a:r>
              <a:rPr lang="en-GB" altLang="en-US" sz="2400" i="1">
                <a:solidFill>
                  <a:srgbClr val="132D2F"/>
                </a:solidFill>
              </a:rPr>
              <a:t>y</a:t>
            </a:r>
            <a:r>
              <a:rPr lang="en-GB" altLang="en-US" sz="2400">
                <a:solidFill>
                  <a:srgbClr val="132D2F"/>
                </a:solidFill>
              </a:rPr>
              <a:t>-axis can be written </a:t>
            </a:r>
            <a:r>
              <a:rPr lang="en-GB" altLang="en-US" sz="2400" i="1">
                <a:solidFill>
                  <a:srgbClr val="132D2F"/>
                </a:solidFill>
              </a:rPr>
              <a:t>lj</a:t>
            </a:r>
            <a:r>
              <a:rPr lang="en-GB" altLang="en-US" sz="2400">
                <a:solidFill>
                  <a:srgbClr val="132D2F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F6F7A8F-5C78-84F2-C432-406995CF9E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>
                <a:solidFill>
                  <a:srgbClr val="132D2F"/>
                </a:solidFill>
              </a:rPr>
              <a:t>Key Point</a:t>
            </a:r>
            <a:br>
              <a:rPr lang="en-GB" altLang="en-US" sz="4000" b="1">
                <a:solidFill>
                  <a:srgbClr val="132D2F"/>
                </a:solidFill>
              </a:rPr>
            </a:br>
            <a:endParaRPr lang="en-GB" altLang="en-US" sz="4000" b="1">
              <a:solidFill>
                <a:srgbClr val="132D2F"/>
              </a:solidFill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E25B9D5-403E-5FC4-7D1B-C50872131E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1524000"/>
            <a:ext cx="7478712" cy="460216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i="1">
                <a:solidFill>
                  <a:srgbClr val="132D2F"/>
                </a:solidFill>
              </a:rPr>
              <a:t>	</a:t>
            </a:r>
            <a:r>
              <a:rPr lang="en-GB" altLang="en-US" i="1" u="sng">
                <a:solidFill>
                  <a:srgbClr val="132D2F"/>
                </a:solidFill>
              </a:rPr>
              <a:t>i</a:t>
            </a:r>
            <a:r>
              <a:rPr lang="en-GB" altLang="en-US" i="1">
                <a:solidFill>
                  <a:srgbClr val="132D2F"/>
                </a:solidFill>
              </a:rPr>
              <a:t> </a:t>
            </a:r>
            <a:r>
              <a:rPr lang="en-GB" altLang="en-US">
                <a:solidFill>
                  <a:srgbClr val="132D2F"/>
                </a:solidFill>
              </a:rPr>
              <a:t>represents a unit vector in the direction of the positive </a:t>
            </a:r>
            <a:r>
              <a:rPr lang="en-GB" altLang="en-US" i="1">
                <a:solidFill>
                  <a:srgbClr val="132D2F"/>
                </a:solidFill>
              </a:rPr>
              <a:t>x</a:t>
            </a:r>
            <a:r>
              <a:rPr lang="en-GB" altLang="en-US">
                <a:solidFill>
                  <a:srgbClr val="132D2F"/>
                </a:solidFill>
              </a:rPr>
              <a:t>-axis.</a:t>
            </a:r>
          </a:p>
          <a:p>
            <a:pPr>
              <a:buFontTx/>
              <a:buNone/>
            </a:pPr>
            <a:endParaRPr lang="en-GB" altLang="en-US">
              <a:solidFill>
                <a:srgbClr val="132D2F"/>
              </a:solidFill>
            </a:endParaRPr>
          </a:p>
          <a:p>
            <a:pPr>
              <a:buFontTx/>
              <a:buNone/>
            </a:pPr>
            <a:r>
              <a:rPr lang="en-GB" altLang="en-US" i="1">
                <a:solidFill>
                  <a:srgbClr val="132D2F"/>
                </a:solidFill>
              </a:rPr>
              <a:t>	</a:t>
            </a:r>
            <a:r>
              <a:rPr lang="en-GB" altLang="en-US" i="1" u="sng">
                <a:solidFill>
                  <a:srgbClr val="132D2F"/>
                </a:solidFill>
              </a:rPr>
              <a:t>j</a:t>
            </a:r>
            <a:r>
              <a:rPr lang="en-GB" altLang="en-US" i="1">
                <a:solidFill>
                  <a:srgbClr val="132D2F"/>
                </a:solidFill>
              </a:rPr>
              <a:t> </a:t>
            </a:r>
            <a:r>
              <a:rPr lang="en-GB" altLang="en-US">
                <a:solidFill>
                  <a:srgbClr val="132D2F"/>
                </a:solidFill>
              </a:rPr>
              <a:t>represents a unit vector in the direction of the positive </a:t>
            </a:r>
            <a:r>
              <a:rPr lang="en-GB" altLang="en-US" i="1">
                <a:solidFill>
                  <a:srgbClr val="132D2F"/>
                </a:solidFill>
              </a:rPr>
              <a:t>y</a:t>
            </a:r>
            <a:r>
              <a:rPr lang="en-GB" altLang="en-US">
                <a:solidFill>
                  <a:srgbClr val="132D2F"/>
                </a:solidFill>
              </a:rPr>
              <a:t>-axis.</a:t>
            </a:r>
          </a:p>
          <a:p>
            <a:pPr>
              <a:buFontTx/>
              <a:buNone/>
            </a:pPr>
            <a:endParaRPr lang="en-GB" altLang="en-US">
              <a:solidFill>
                <a:srgbClr val="132D2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89B86A1-B7F9-BECB-44E8-4D05EFE1DD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rgbClr val="132D2F"/>
                </a:solidFill>
              </a:rPr>
              <a:t>Example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C530E22-B907-7DF2-FA8B-A4053EB285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7550150" cy="36718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800">
                <a:solidFill>
                  <a:srgbClr val="132D2F"/>
                </a:solidFill>
              </a:rPr>
              <a:t>	Draw the vectors 5</a:t>
            </a:r>
            <a:r>
              <a:rPr lang="en-GB" altLang="en-US" sz="2800" i="1" u="sng">
                <a:solidFill>
                  <a:srgbClr val="132D2F"/>
                </a:solidFill>
              </a:rPr>
              <a:t>i</a:t>
            </a:r>
            <a:r>
              <a:rPr lang="en-GB" altLang="en-US" sz="2800" i="1">
                <a:solidFill>
                  <a:srgbClr val="132D2F"/>
                </a:solidFill>
              </a:rPr>
              <a:t> </a:t>
            </a:r>
            <a:r>
              <a:rPr lang="en-GB" altLang="en-US" sz="2800">
                <a:solidFill>
                  <a:srgbClr val="132D2F"/>
                </a:solidFill>
              </a:rPr>
              <a:t>and 4</a:t>
            </a:r>
            <a:r>
              <a:rPr lang="en-GB" altLang="en-US" sz="2800" i="1" u="sng">
                <a:solidFill>
                  <a:srgbClr val="132D2F"/>
                </a:solidFill>
              </a:rPr>
              <a:t>j</a:t>
            </a:r>
            <a:r>
              <a:rPr lang="en-GB" altLang="en-US" sz="2800">
                <a:solidFill>
                  <a:srgbClr val="132D2F"/>
                </a:solidFill>
              </a:rPr>
              <a:t>. Use your diagram and the triangle law of addition to add these two vectors together. </a:t>
            </a:r>
          </a:p>
        </p:txBody>
      </p:sp>
      <p:pic>
        <p:nvPicPr>
          <p:cNvPr id="30724" name="Picture 4">
            <a:extLst>
              <a:ext uri="{FF2B5EF4-FFF2-40B4-BE49-F238E27FC236}">
                <a16:creationId xmlns:a16="http://schemas.microsoft.com/office/drawing/2014/main" id="{D7093B30-158D-BF5E-9A71-EB04D0C02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213100"/>
            <a:ext cx="3600450" cy="256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>
            <a:extLst>
              <a:ext uri="{FF2B5EF4-FFF2-40B4-BE49-F238E27FC236}">
                <a16:creationId xmlns:a16="http://schemas.microsoft.com/office/drawing/2014/main" id="{08813FD9-E192-0603-3D4E-4EA3A1F74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341438"/>
            <a:ext cx="76327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olidFill>
                  <a:srgbClr val="132D2F"/>
                </a:solidFill>
              </a:rPr>
              <a:t>Any vector in the </a:t>
            </a:r>
            <a:r>
              <a:rPr lang="en-GB" altLang="en-US" sz="2400" i="1">
                <a:solidFill>
                  <a:srgbClr val="132D2F"/>
                </a:solidFill>
              </a:rPr>
              <a:t>xy </a:t>
            </a:r>
            <a:r>
              <a:rPr lang="en-GB" altLang="en-US" sz="2400">
                <a:solidFill>
                  <a:srgbClr val="132D2F"/>
                </a:solidFill>
              </a:rPr>
              <a:t>plane can be expressed in the form</a:t>
            </a:r>
          </a:p>
          <a:p>
            <a:r>
              <a:rPr lang="en-GB" altLang="en-US" sz="2400" i="1">
                <a:solidFill>
                  <a:srgbClr val="132D2F"/>
                </a:solidFill>
              </a:rPr>
              <a:t>		</a:t>
            </a:r>
            <a:r>
              <a:rPr lang="en-GB" altLang="en-US" sz="2400" i="1" u="sng">
                <a:solidFill>
                  <a:srgbClr val="132D2F"/>
                </a:solidFill>
              </a:rPr>
              <a:t>r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= </a:t>
            </a:r>
            <a:r>
              <a:rPr lang="en-GB" altLang="en-US" sz="2400" i="1">
                <a:solidFill>
                  <a:srgbClr val="132D2F"/>
                </a:solidFill>
              </a:rPr>
              <a:t>a</a:t>
            </a:r>
            <a:r>
              <a:rPr lang="en-GB" altLang="en-US" sz="2400" i="1" u="sng">
                <a:solidFill>
                  <a:srgbClr val="132D2F"/>
                </a:solidFill>
              </a:rPr>
              <a:t>i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+ </a:t>
            </a:r>
            <a:r>
              <a:rPr lang="en-GB" altLang="en-US" sz="2400" i="1">
                <a:solidFill>
                  <a:srgbClr val="132D2F"/>
                </a:solidFill>
              </a:rPr>
              <a:t>b</a:t>
            </a:r>
            <a:r>
              <a:rPr lang="en-GB" altLang="en-US" sz="2400" i="1" u="sng">
                <a:solidFill>
                  <a:srgbClr val="132D2F"/>
                </a:solidFill>
              </a:rPr>
              <a:t>j</a:t>
            </a:r>
          </a:p>
          <a:p>
            <a:r>
              <a:rPr lang="en-GB" altLang="en-US" sz="2400">
                <a:solidFill>
                  <a:srgbClr val="132D2F"/>
                </a:solidFill>
              </a:rPr>
              <a:t>The numbers </a:t>
            </a:r>
            <a:r>
              <a:rPr lang="en-GB" altLang="en-US" sz="2400" i="1">
                <a:solidFill>
                  <a:srgbClr val="132D2F"/>
                </a:solidFill>
              </a:rPr>
              <a:t>a </a:t>
            </a:r>
            <a:r>
              <a:rPr lang="en-GB" altLang="en-US" sz="2400">
                <a:solidFill>
                  <a:srgbClr val="132D2F"/>
                </a:solidFill>
              </a:rPr>
              <a:t>and </a:t>
            </a:r>
            <a:r>
              <a:rPr lang="en-GB" altLang="en-US" sz="2400" i="1">
                <a:solidFill>
                  <a:srgbClr val="132D2F"/>
                </a:solidFill>
              </a:rPr>
              <a:t>b </a:t>
            </a:r>
            <a:r>
              <a:rPr lang="en-GB" altLang="en-US" sz="2400">
                <a:solidFill>
                  <a:srgbClr val="132D2F"/>
                </a:solidFill>
              </a:rPr>
              <a:t>are called the components of </a:t>
            </a:r>
            <a:r>
              <a:rPr lang="en-GB" altLang="en-US" sz="2400" i="1" u="sng">
                <a:solidFill>
                  <a:srgbClr val="132D2F"/>
                </a:solidFill>
              </a:rPr>
              <a:t>r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in the</a:t>
            </a:r>
          </a:p>
          <a:p>
            <a:r>
              <a:rPr lang="en-GB" altLang="en-US" sz="2400" i="1">
                <a:solidFill>
                  <a:srgbClr val="132D2F"/>
                </a:solidFill>
              </a:rPr>
              <a:t>x </a:t>
            </a:r>
            <a:r>
              <a:rPr lang="en-GB" altLang="en-US" sz="2400">
                <a:solidFill>
                  <a:srgbClr val="132D2F"/>
                </a:solidFill>
              </a:rPr>
              <a:t>and </a:t>
            </a:r>
            <a:r>
              <a:rPr lang="en-GB" altLang="en-US" sz="2400" i="1">
                <a:solidFill>
                  <a:srgbClr val="132D2F"/>
                </a:solidFill>
              </a:rPr>
              <a:t>y </a:t>
            </a:r>
            <a:r>
              <a:rPr lang="en-GB" altLang="en-US" sz="2400">
                <a:solidFill>
                  <a:srgbClr val="132D2F"/>
                </a:solidFill>
              </a:rPr>
              <a:t>directions.</a:t>
            </a:r>
          </a:p>
        </p:txBody>
      </p:sp>
      <p:pic>
        <p:nvPicPr>
          <p:cNvPr id="31750" name="Picture 6">
            <a:extLst>
              <a:ext uri="{FF2B5EF4-FFF2-40B4-BE49-F238E27FC236}">
                <a16:creationId xmlns:a16="http://schemas.microsoft.com/office/drawing/2014/main" id="{07DE9B36-366A-CFD3-31BB-E0B1B7D45E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997200"/>
            <a:ext cx="4679950" cy="330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A9939B16-1927-463C-5E18-49F8C00BF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341438"/>
            <a:ext cx="76327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olidFill>
                  <a:srgbClr val="132D2F"/>
                </a:solidFill>
              </a:rPr>
              <a:t>a)	Draw an </a:t>
            </a:r>
            <a:r>
              <a:rPr lang="en-GB" altLang="en-US" sz="2400" i="1">
                <a:solidFill>
                  <a:srgbClr val="132D2F"/>
                </a:solidFill>
              </a:rPr>
              <a:t>xy </a:t>
            </a:r>
            <a:r>
              <a:rPr lang="en-GB" altLang="en-US" sz="2400">
                <a:solidFill>
                  <a:srgbClr val="132D2F"/>
                </a:solidFill>
              </a:rPr>
              <a:t>plane and show the vectors </a:t>
            </a:r>
            <a:r>
              <a:rPr lang="en-GB" altLang="en-US" sz="2400" i="1" u="sng">
                <a:solidFill>
                  <a:srgbClr val="132D2F"/>
                </a:solidFill>
              </a:rPr>
              <a:t>p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= 2</a:t>
            </a:r>
            <a:r>
              <a:rPr lang="en-GB" altLang="en-US" sz="2400" i="1" u="sng">
                <a:solidFill>
                  <a:srgbClr val="132D2F"/>
                </a:solidFill>
              </a:rPr>
              <a:t>i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+ 3</a:t>
            </a:r>
            <a:r>
              <a:rPr lang="en-GB" altLang="en-US" sz="2400" i="1" u="sng">
                <a:solidFill>
                  <a:srgbClr val="132D2F"/>
                </a:solidFill>
              </a:rPr>
              <a:t>j</a:t>
            </a:r>
            <a:r>
              <a:rPr lang="en-GB" altLang="en-US" sz="2400">
                <a:solidFill>
                  <a:srgbClr val="132D2F"/>
                </a:solidFill>
              </a:rPr>
              <a:t>, 	and </a:t>
            </a:r>
            <a:r>
              <a:rPr lang="en-GB" altLang="en-US" sz="2400" i="1" u="sng">
                <a:solidFill>
                  <a:srgbClr val="132D2F"/>
                </a:solidFill>
              </a:rPr>
              <a:t>q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= 5</a:t>
            </a:r>
            <a:r>
              <a:rPr lang="en-GB" altLang="en-US" sz="2400" i="1" u="sng">
                <a:solidFill>
                  <a:srgbClr val="132D2F"/>
                </a:solidFill>
              </a:rPr>
              <a:t>i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+ </a:t>
            </a:r>
            <a:r>
              <a:rPr lang="en-GB" altLang="en-US" sz="2400" i="1" u="sng">
                <a:solidFill>
                  <a:srgbClr val="132D2F"/>
                </a:solidFill>
              </a:rPr>
              <a:t>j</a:t>
            </a:r>
            <a:r>
              <a:rPr lang="en-GB" altLang="en-US" sz="2400">
                <a:solidFill>
                  <a:srgbClr val="132D2F"/>
                </a:solidFill>
              </a:rPr>
              <a:t>.</a:t>
            </a:r>
          </a:p>
          <a:p>
            <a:r>
              <a:rPr lang="en-GB" altLang="en-US" sz="2400">
                <a:solidFill>
                  <a:srgbClr val="132D2F"/>
                </a:solidFill>
              </a:rPr>
              <a:t>b) 	Express </a:t>
            </a:r>
            <a:r>
              <a:rPr lang="en-GB" altLang="en-US" sz="2400" i="1" u="sng">
                <a:solidFill>
                  <a:srgbClr val="132D2F"/>
                </a:solidFill>
              </a:rPr>
              <a:t>p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and </a:t>
            </a:r>
            <a:r>
              <a:rPr lang="en-GB" altLang="en-US" sz="2400" i="1" u="sng">
                <a:solidFill>
                  <a:srgbClr val="132D2F"/>
                </a:solidFill>
              </a:rPr>
              <a:t>q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using column vector notation.</a:t>
            </a:r>
          </a:p>
          <a:p>
            <a:r>
              <a:rPr lang="en-GB" altLang="en-US" sz="2400">
                <a:solidFill>
                  <a:srgbClr val="132D2F"/>
                </a:solidFill>
              </a:rPr>
              <a:t>c) 	Show the sum </a:t>
            </a:r>
            <a:r>
              <a:rPr lang="en-GB" altLang="en-US" sz="2400" i="1" u="sng">
                <a:solidFill>
                  <a:srgbClr val="132D2F"/>
                </a:solidFill>
              </a:rPr>
              <a:t>p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+ </a:t>
            </a:r>
            <a:r>
              <a:rPr lang="en-GB" altLang="en-US" sz="2400" i="1" u="sng">
                <a:solidFill>
                  <a:srgbClr val="132D2F"/>
                </a:solidFill>
              </a:rPr>
              <a:t>q</a:t>
            </a:r>
            <a:r>
              <a:rPr lang="en-GB" altLang="en-US" sz="2400">
                <a:solidFill>
                  <a:srgbClr val="132D2F"/>
                </a:solidFill>
              </a:rPr>
              <a:t>.</a:t>
            </a:r>
          </a:p>
          <a:p>
            <a:r>
              <a:rPr lang="en-GB" altLang="en-US" sz="2400">
                <a:solidFill>
                  <a:srgbClr val="132D2F"/>
                </a:solidFill>
              </a:rPr>
              <a:t>d)	Express the resultant </a:t>
            </a:r>
            <a:r>
              <a:rPr lang="en-GB" altLang="en-US" sz="2400" i="1" u="sng">
                <a:solidFill>
                  <a:srgbClr val="132D2F"/>
                </a:solidFill>
              </a:rPr>
              <a:t>p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+ </a:t>
            </a:r>
            <a:r>
              <a:rPr lang="en-GB" altLang="en-US" sz="2400" i="1" u="sng">
                <a:solidFill>
                  <a:srgbClr val="132D2F"/>
                </a:solidFill>
              </a:rPr>
              <a:t>q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in terms of </a:t>
            </a:r>
            <a:r>
              <a:rPr lang="en-GB" altLang="en-US" sz="2400" i="1">
                <a:solidFill>
                  <a:srgbClr val="132D2F"/>
                </a:solidFill>
              </a:rPr>
              <a:t>i </a:t>
            </a:r>
            <a:r>
              <a:rPr lang="en-GB" altLang="en-US" sz="2400">
                <a:solidFill>
                  <a:srgbClr val="132D2F"/>
                </a:solidFill>
              </a:rPr>
              <a:t>and </a:t>
            </a:r>
            <a:r>
              <a:rPr lang="en-GB" altLang="en-US" sz="2400" i="1">
                <a:solidFill>
                  <a:srgbClr val="132D2F"/>
                </a:solidFill>
              </a:rPr>
              <a:t>j</a:t>
            </a:r>
            <a:r>
              <a:rPr lang="en-GB" altLang="en-US" sz="2400">
                <a:solidFill>
                  <a:srgbClr val="132D2F"/>
                </a:solidFill>
              </a:rPr>
              <a:t>.</a:t>
            </a:r>
          </a:p>
        </p:txBody>
      </p:sp>
      <p:pic>
        <p:nvPicPr>
          <p:cNvPr id="32773" name="Picture 5">
            <a:extLst>
              <a:ext uri="{FF2B5EF4-FFF2-40B4-BE49-F238E27FC236}">
                <a16:creationId xmlns:a16="http://schemas.microsoft.com/office/drawing/2014/main" id="{CCBA313C-3318-59D1-905C-D9DDA56C0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933825"/>
            <a:ext cx="3455988" cy="241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4" name="Picture 6">
            <a:extLst>
              <a:ext uri="{FF2B5EF4-FFF2-40B4-BE49-F238E27FC236}">
                <a16:creationId xmlns:a16="http://schemas.microsoft.com/office/drawing/2014/main" id="{444969D0-DB3B-A594-76DE-6FD3BF015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16463" y="3933825"/>
            <a:ext cx="3457575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Rectangle 7">
            <a:extLst>
              <a:ext uri="{FF2B5EF4-FFF2-40B4-BE49-F238E27FC236}">
                <a16:creationId xmlns:a16="http://schemas.microsoft.com/office/drawing/2014/main" id="{B78250C1-DC15-E787-E6FD-AE6722687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altLang="en-US" b="1">
                <a:solidFill>
                  <a:srgbClr val="132D2F"/>
                </a:solidFill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>
            <a:extLst>
              <a:ext uri="{FF2B5EF4-FFF2-40B4-BE49-F238E27FC236}">
                <a16:creationId xmlns:a16="http://schemas.microsoft.com/office/drawing/2014/main" id="{19790296-86B9-A4FA-237A-2DF542850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341438"/>
            <a:ext cx="76327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solidFill>
                  <a:srgbClr val="132D2F"/>
                </a:solidFill>
              </a:rPr>
              <a:t>If </a:t>
            </a:r>
            <a:r>
              <a:rPr lang="en-GB" altLang="en-US" sz="2400" b="1" i="1">
                <a:solidFill>
                  <a:srgbClr val="132D2F"/>
                </a:solidFill>
              </a:rPr>
              <a:t>a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= 9</a:t>
            </a:r>
            <a:r>
              <a:rPr lang="en-GB" altLang="en-US" sz="2400" b="1" i="1">
                <a:solidFill>
                  <a:srgbClr val="132D2F"/>
                </a:solidFill>
              </a:rPr>
              <a:t>i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+ 7</a:t>
            </a:r>
            <a:r>
              <a:rPr lang="en-GB" altLang="en-US" sz="2400" b="1" i="1">
                <a:solidFill>
                  <a:srgbClr val="132D2F"/>
                </a:solidFill>
              </a:rPr>
              <a:t>j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and </a:t>
            </a:r>
            <a:r>
              <a:rPr lang="en-GB" altLang="en-US" sz="2400" b="1" i="1">
                <a:solidFill>
                  <a:srgbClr val="132D2F"/>
                </a:solidFill>
              </a:rPr>
              <a:t>b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= 8</a:t>
            </a:r>
            <a:r>
              <a:rPr lang="en-GB" altLang="en-US" sz="2400" b="1" i="1">
                <a:solidFill>
                  <a:srgbClr val="132D2F"/>
                </a:solidFill>
              </a:rPr>
              <a:t>i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+ 3</a:t>
            </a:r>
            <a:r>
              <a:rPr lang="en-GB" altLang="en-US" sz="2400" b="1" i="1">
                <a:solidFill>
                  <a:srgbClr val="132D2F"/>
                </a:solidFill>
              </a:rPr>
              <a:t>j,	</a:t>
            </a:r>
            <a:r>
              <a:rPr lang="en-GB" altLang="en-US" sz="2400">
                <a:solidFill>
                  <a:srgbClr val="132D2F"/>
                </a:solidFill>
              </a:rPr>
              <a:t>find:</a:t>
            </a:r>
          </a:p>
          <a:p>
            <a:r>
              <a:rPr lang="en-GB" altLang="en-US" sz="2400">
                <a:solidFill>
                  <a:srgbClr val="132D2F"/>
                </a:solidFill>
              </a:rPr>
              <a:t>a) </a:t>
            </a:r>
            <a:r>
              <a:rPr lang="en-GB" altLang="en-US" sz="2400" b="1" i="1">
                <a:solidFill>
                  <a:srgbClr val="132D2F"/>
                </a:solidFill>
              </a:rPr>
              <a:t>a</a:t>
            </a:r>
            <a:r>
              <a:rPr lang="en-GB" altLang="en-US" sz="2400" i="1">
                <a:solidFill>
                  <a:srgbClr val="132D2F"/>
                </a:solidFill>
              </a:rPr>
              <a:t> </a:t>
            </a:r>
            <a:r>
              <a:rPr lang="en-GB" altLang="en-US" sz="2400">
                <a:solidFill>
                  <a:srgbClr val="132D2F"/>
                </a:solidFill>
              </a:rPr>
              <a:t>+ </a:t>
            </a:r>
            <a:r>
              <a:rPr lang="en-GB" altLang="en-US" sz="2400" b="1" i="1">
                <a:solidFill>
                  <a:srgbClr val="132D2F"/>
                </a:solidFill>
              </a:rPr>
              <a:t>b</a:t>
            </a:r>
          </a:p>
          <a:p>
            <a:r>
              <a:rPr lang="en-GB" altLang="en-US" sz="2400">
                <a:solidFill>
                  <a:srgbClr val="132D2F"/>
                </a:solidFill>
              </a:rPr>
              <a:t>b) </a:t>
            </a:r>
            <a:r>
              <a:rPr lang="en-GB" altLang="en-US" sz="2400" b="1" i="1">
                <a:solidFill>
                  <a:srgbClr val="132D2F"/>
                </a:solidFill>
              </a:rPr>
              <a:t>a</a:t>
            </a:r>
            <a:r>
              <a:rPr lang="en-GB" altLang="en-US" sz="2400" i="1">
                <a:solidFill>
                  <a:srgbClr val="132D2F"/>
                </a:solidFill>
              </a:rPr>
              <a:t> − </a:t>
            </a:r>
            <a:r>
              <a:rPr lang="en-GB" altLang="en-US" sz="2400" b="1" i="1">
                <a:solidFill>
                  <a:srgbClr val="132D2F"/>
                </a:solidFill>
              </a:rPr>
              <a:t>b</a:t>
            </a:r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37C9A00F-1CA6-FFAF-A8FD-2BEAB6F1A0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altLang="en-US" b="1">
                <a:solidFill>
                  <a:srgbClr val="132D2F"/>
                </a:solidFill>
              </a:rPr>
              <a:t>Example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int of reference design template">
  <a:themeElements>
    <a:clrScheme name="Point of reference design template 12">
      <a:dk1>
        <a:srgbClr val="09817E"/>
      </a:dk1>
      <a:lt1>
        <a:srgbClr val="FFFFFF"/>
      </a:lt1>
      <a:dk2>
        <a:srgbClr val="0281BA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66D6B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int of reference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oint of reference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 of reference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 of reference design templat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 of reference design templat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 of reference design template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 of reference design template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 of reference design template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 of reference design template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 of reference design templat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 of reference design templa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 of reference design templat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 of reference design template 12">
        <a:dk1>
          <a:srgbClr val="09817E"/>
        </a:dk1>
        <a:lt1>
          <a:srgbClr val="FFFFFF"/>
        </a:lt1>
        <a:dk2>
          <a:srgbClr val="0281BA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66D6B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Point of reference design template</Template>
  <TotalTime>82</TotalTime>
  <Words>645</Words>
  <Application>Microsoft Office PowerPoint</Application>
  <PresentationFormat>On-screen Show (4:3)</PresentationFormat>
  <Paragraphs>86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Point of reference design template</vt:lpstr>
      <vt:lpstr>CARTESIAN COMPONENTS OF VECTORS</vt:lpstr>
      <vt:lpstr>Two-dimensional Coordinate frames</vt:lpstr>
      <vt:lpstr>PowerPoint Presentation</vt:lpstr>
      <vt:lpstr>PowerPoint Presentation</vt:lpstr>
      <vt:lpstr>Key Point </vt:lpstr>
      <vt:lpstr>Example</vt:lpstr>
      <vt:lpstr>PowerPoint Presentation</vt:lpstr>
      <vt:lpstr>Example</vt:lpstr>
      <vt:lpstr>Example</vt:lpstr>
      <vt:lpstr>Key Point </vt:lpstr>
      <vt:lpstr>Example</vt:lpstr>
      <vt:lpstr>Example</vt:lpstr>
      <vt:lpstr>PowerPoint Presentation</vt:lpstr>
      <vt:lpstr>Key Point </vt:lpstr>
      <vt:lpstr>Example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Cartesian Components maths</dc:title>
  <dc:subject>Cartesian Components maths</dc:subject>
  <dc:creator>zafer</dc:creator>
  <cp:keywords>Cartesian Components maths</cp:keywords>
  <dc:description>Cartesian Components maths</dc:description>
  <cp:lastModifiedBy>Nayan GRIFFITHS</cp:lastModifiedBy>
  <cp:revision>5</cp:revision>
  <dcterms:created xsi:type="dcterms:W3CDTF">2007-01-17T19:24:33Z</dcterms:created>
  <dcterms:modified xsi:type="dcterms:W3CDTF">2023-03-24T13:32:58Z</dcterms:modified>
  <cp:category>Cartesian Components maths</cp:category>
</cp:coreProperties>
</file>